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271" r:id="rId3"/>
    <p:sldId id="306" r:id="rId4"/>
    <p:sldId id="307" r:id="rId5"/>
    <p:sldId id="310" r:id="rId6"/>
    <p:sldId id="302" r:id="rId7"/>
    <p:sldId id="259" r:id="rId8"/>
    <p:sldId id="410" r:id="rId9"/>
    <p:sldId id="411" r:id="rId10"/>
    <p:sldId id="412" r:id="rId11"/>
    <p:sldId id="372" r:id="rId12"/>
    <p:sldId id="392" r:id="rId13"/>
    <p:sldId id="413" r:id="rId14"/>
    <p:sldId id="393" r:id="rId15"/>
    <p:sldId id="394" r:id="rId16"/>
    <p:sldId id="414" r:id="rId17"/>
    <p:sldId id="415" r:id="rId18"/>
    <p:sldId id="409" r:id="rId19"/>
    <p:sldId id="391" r:id="rId20"/>
    <p:sldId id="27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B"/>
    <a:srgbClr val="EBEFF8"/>
    <a:srgbClr val="B1C8D7"/>
    <a:srgbClr val="3F6AB7"/>
    <a:srgbClr val="335899"/>
    <a:srgbClr val="004F8A"/>
    <a:srgbClr val="B3BEDF"/>
    <a:srgbClr val="7991CE"/>
    <a:srgbClr val="EBEFF7"/>
    <a:srgbClr val="007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33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000" y="192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2" y="5611454"/>
            <a:ext cx="1100407" cy="11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4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41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813176" cy="6858000"/>
          </a:xfrm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682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9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789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84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B26E-7550-4A68-B9ED-0930F4C79F79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CN" dirty="0"/>
              <a:t>统计</a:t>
            </a:r>
            <a:r>
              <a:rPr lang="zh-CN" altLang="en-US" dirty="0"/>
              <a:t>分析与</a:t>
            </a:r>
            <a:r>
              <a:rPr lang="en-US" altLang="zh-CN" dirty="0"/>
              <a:t>R</a:t>
            </a:r>
            <a:r>
              <a:rPr lang="zh-CN" altLang="en-US" dirty="0"/>
              <a:t>语言</a:t>
            </a:r>
          </a:p>
        </p:txBody>
      </p:sp>
    </p:spTree>
    <p:extLst>
      <p:ext uri="{BB962C8B-B14F-4D97-AF65-F5344CB8AC3E}">
        <p14:creationId xmlns:p14="http://schemas.microsoft.com/office/powerpoint/2010/main" val="3420363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>
            <a:normAutofit/>
          </a:bodyPr>
          <a:lstStyle/>
          <a:p>
            <a:r>
              <a:rPr lang="zh-CN" altLang="en-US" dirty="0"/>
              <a:t>对建立合租房数据回归模型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8DFD2A-CC7D-7C48-9969-9C826CB222B4}"/>
              </a:ext>
            </a:extLst>
          </p:cNvPr>
          <p:cNvSpPr/>
          <p:nvPr/>
        </p:nvSpPr>
        <p:spPr>
          <a:xfrm>
            <a:off x="761594" y="1106130"/>
            <a:ext cx="1059220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以月租金作为因变量，其他变量作为自变量，可以构建一个简单的线性回归模型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1DF60C-4237-785E-FB04-84FDC5255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1808275"/>
            <a:ext cx="5650301" cy="46816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AF69CE-4735-F347-AA99-3E6635EEE9CA}"/>
              </a:ext>
            </a:extLst>
          </p:cNvPr>
          <p:cNvSpPr/>
          <p:nvPr/>
        </p:nvSpPr>
        <p:spPr>
          <a:xfrm>
            <a:off x="6746125" y="2991796"/>
            <a:ext cx="5181600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以房间面积为例，其他因素不变时，面积越大的房间租金越高，这和我们的直观认识是一致的；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对应的回归系数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值小于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0.0001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，这说明回归系数在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99.99%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的置信水平下是显著的；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88976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pPr algn="r"/>
            <a:r>
              <a:rPr lang="en-US" altLang="zh-CN" dirty="0"/>
              <a:t>R</a:t>
            </a:r>
            <a:r>
              <a:rPr lang="zh-CN" altLang="en-US" dirty="0"/>
              <a:t>语言简介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3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922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>
            <a:norm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R</a:t>
            </a:r>
            <a:r>
              <a:rPr lang="zh-CN" altLang="en-US" dirty="0"/>
              <a:t>语言的好处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8DFD2A-CC7D-7C48-9969-9C826CB222B4}"/>
              </a:ext>
            </a:extLst>
          </p:cNvPr>
          <p:cNvSpPr/>
          <p:nvPr/>
        </p:nvSpPr>
        <p:spPr>
          <a:xfrm>
            <a:off x="761593" y="1014169"/>
            <a:ext cx="10592206" cy="216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数据处理便捷、作图功能强大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从数据读取、数据清洗到进行探索性分析，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语言都可以通过简单的代码完成数据分析的绝大部分工作，大大提高了数据分析师的工作效率；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语言还是一款强大的数据可视化软件，无论是点图、线图、柱状图还是直方图，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语言样样精通；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4" name="组合 9">
            <a:extLst>
              <a:ext uri="{FF2B5EF4-FFF2-40B4-BE49-F238E27FC236}">
                <a16:creationId xmlns:a16="http://schemas.microsoft.com/office/drawing/2014/main" id="{519F979E-19B6-8445-2505-038CF3B13BDB}"/>
              </a:ext>
            </a:extLst>
          </p:cNvPr>
          <p:cNvGrpSpPr/>
          <p:nvPr/>
        </p:nvGrpSpPr>
        <p:grpSpPr>
          <a:xfrm>
            <a:off x="3877105" y="2845679"/>
            <a:ext cx="4361181" cy="3675380"/>
            <a:chOff x="0" y="0"/>
            <a:chExt cx="5566411" cy="50732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B2AD2B-25A8-036B-3627-985D800F135F}"/>
                </a:ext>
              </a:extLst>
            </p:cNvPr>
            <p:cNvGrpSpPr/>
            <p:nvPr/>
          </p:nvGrpSpPr>
          <p:grpSpPr>
            <a:xfrm>
              <a:off x="124990" y="0"/>
              <a:ext cx="5238507" cy="2433955"/>
              <a:chOff x="124991" y="0"/>
              <a:chExt cx="7213616" cy="371474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E3485C3-1C89-AE9B-7713-61F0F93C6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42932" y="0"/>
                <a:ext cx="3495675" cy="3714748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AD96484-E846-13C5-4F4C-E304023AD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991" y="47624"/>
                <a:ext cx="3438525" cy="3667124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ED19E5B-7E99-8103-4BE5-716E16DA6EC3}"/>
                </a:ext>
              </a:extLst>
            </p:cNvPr>
            <p:cNvGrpSpPr/>
            <p:nvPr/>
          </p:nvGrpSpPr>
          <p:grpSpPr>
            <a:xfrm>
              <a:off x="0" y="2472286"/>
              <a:ext cx="5566411" cy="2600960"/>
              <a:chOff x="0" y="2472286"/>
              <a:chExt cx="7056961" cy="36957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59EE4CC-227F-4EA4-CB98-CC1DA844D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2472286"/>
                <a:ext cx="3581402" cy="36957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06D3C29-5DBD-533A-2FB2-ED7A8E3F56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4137" y="2501403"/>
                <a:ext cx="3552824" cy="3648075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336797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>
            <a:norm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R</a:t>
            </a:r>
            <a:r>
              <a:rPr lang="zh-CN" altLang="en-US" dirty="0"/>
              <a:t>语言的好处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8DFD2A-CC7D-7C48-9969-9C826CB222B4}"/>
              </a:ext>
            </a:extLst>
          </p:cNvPr>
          <p:cNvSpPr/>
          <p:nvPr/>
        </p:nvSpPr>
        <p:spPr>
          <a:xfrm>
            <a:off x="761593" y="1014169"/>
            <a:ext cx="10592206" cy="433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兼收并蓄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算法覆盖广，易扩展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算法覆盖广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。作为统计分析工具，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语言几乎拥有整个统计领域的所有前沿算法。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软件易扩展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语言有极强的扩展性，无论数据是以文本文件、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Excel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表格形式存储，还是以数据仓库等形式存储，它都可以兼容。同时，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语言能轻松与其他语言（如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语言等）完成互调，提高我们的效率。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集千万力量于一身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强大的社区支持 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背后有强大的开源社区资源支持，如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Stack Overflow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等活跃社区，以及每年举办的中国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会议；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9689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>
            <a:normAutofit/>
          </a:bodyPr>
          <a:lstStyle/>
          <a:p>
            <a:r>
              <a:rPr lang="en-US" altLang="zh-CN" dirty="0"/>
              <a:t>R</a:t>
            </a:r>
            <a:r>
              <a:rPr lang="zh-CN" altLang="en-US" dirty="0"/>
              <a:t>的下载与安装</a:t>
            </a:r>
          </a:p>
        </p:txBody>
      </p:sp>
      <p:pic>
        <p:nvPicPr>
          <p:cNvPr id="11" name="图片 11">
            <a:extLst>
              <a:ext uri="{FF2B5EF4-FFF2-40B4-BE49-F238E27FC236}">
                <a16:creationId xmlns:a16="http://schemas.microsoft.com/office/drawing/2014/main" id="{14790943-BE7C-4906-7F94-EB01C9AC6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8820" y="1784007"/>
            <a:ext cx="4764867" cy="3289984"/>
          </a:xfrm>
          <a:prstGeom prst="rect">
            <a:avLst/>
          </a:prstGeom>
          <a:noFill/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id="{080E90CF-11DA-D84B-44AF-35A328874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095" y="466228"/>
            <a:ext cx="4988560" cy="1260475"/>
          </a:xfrm>
          <a:prstGeom prst="rect">
            <a:avLst/>
          </a:prstGeom>
        </p:spPr>
      </p:pic>
      <p:pic>
        <p:nvPicPr>
          <p:cNvPr id="14" name="图片 14">
            <a:extLst>
              <a:ext uri="{FF2B5EF4-FFF2-40B4-BE49-F238E27FC236}">
                <a16:creationId xmlns:a16="http://schemas.microsoft.com/office/drawing/2014/main" id="{EFFDE2AB-820F-839D-AD6A-04F8ABFF9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4095" y="2641539"/>
            <a:ext cx="4986655" cy="2743200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0A57B3-FBF4-03D3-9F2A-34C07441C020}"/>
              </a:ext>
            </a:extLst>
          </p:cNvPr>
          <p:cNvSpPr/>
          <p:nvPr/>
        </p:nvSpPr>
        <p:spPr>
          <a:xfrm>
            <a:off x="557899" y="5324645"/>
            <a:ext cx="4985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 1: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登陆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语言官方网站，单击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download 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链接</a:t>
            </a:r>
            <a:r>
              <a:rPr lang="en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C28839-6267-CEAE-8A9E-A69B3913D606}"/>
              </a:ext>
            </a:extLst>
          </p:cNvPr>
          <p:cNvSpPr/>
          <p:nvPr/>
        </p:nvSpPr>
        <p:spPr>
          <a:xfrm>
            <a:off x="5884985" y="1790391"/>
            <a:ext cx="6096000" cy="7874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 2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在弹出的镜像页面上选择合适的镜像入口，如果是中国用户，直接选择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列表中的第一个镜像即可</a:t>
            </a:r>
            <a:r>
              <a:rPr lang="en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B8B120-2C33-BB55-E4D4-D1A981A00111}"/>
              </a:ext>
            </a:extLst>
          </p:cNvPr>
          <p:cNvSpPr/>
          <p:nvPr/>
        </p:nvSpPr>
        <p:spPr>
          <a:xfrm>
            <a:off x="5884985" y="5448427"/>
            <a:ext cx="6096000" cy="7874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Step 3</a:t>
            </a:r>
            <a:r>
              <a:rPr lang="zh-CN" altLang="en-US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160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选择镜像入口后会自动跳转到下载页面，选择对应的操作系统下载</a:t>
            </a:r>
            <a:endParaRPr lang="en-CN" sz="1200" kern="1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801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>
            <a:normAutofit/>
          </a:bodyPr>
          <a:lstStyle/>
          <a:p>
            <a:r>
              <a:rPr lang="en-US" altLang="zh-CN" dirty="0"/>
              <a:t>R</a:t>
            </a:r>
            <a:r>
              <a:rPr lang="zh-CN" altLang="en-US" dirty="0"/>
              <a:t>语言的使用</a:t>
            </a:r>
          </a:p>
        </p:txBody>
      </p:sp>
      <p:pic>
        <p:nvPicPr>
          <p:cNvPr id="11" name="图片 40">
            <a:extLst>
              <a:ext uri="{FF2B5EF4-FFF2-40B4-BE49-F238E27FC236}">
                <a16:creationId xmlns:a16="http://schemas.microsoft.com/office/drawing/2014/main" id="{AC559F56-79CA-4C54-4AB4-87EB2E28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166" y="986400"/>
            <a:ext cx="7531287" cy="47076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8B215F-67C4-C541-2CA2-A12AE112E2F0}"/>
              </a:ext>
            </a:extLst>
          </p:cNvPr>
          <p:cNvSpPr/>
          <p:nvPr/>
        </p:nvSpPr>
        <p:spPr>
          <a:xfrm>
            <a:off x="1095824" y="5734027"/>
            <a:ext cx="10257975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1113">
              <a:lnSpc>
                <a:spcPct val="150000"/>
              </a:lnSpc>
            </a:pPr>
            <a:r>
              <a:rPr 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RStudio</a:t>
            </a: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是一个</a:t>
            </a:r>
            <a:r>
              <a:rPr 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语言的集成开发环境（简称</a:t>
            </a:r>
            <a:r>
              <a:rPr 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IDE</a:t>
            </a: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）。所谓集成开发环境，就是把开发工作需要的代码编辑器、编译器、调试器等工具都集成在一个界面环境下，方便同时使用。</a:t>
            </a:r>
            <a:endParaRPr lang="en-CN" sz="1400" kern="1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719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>
            <a:normAutofit/>
          </a:bodyPr>
          <a:lstStyle/>
          <a:p>
            <a:r>
              <a:rPr lang="en-US" altLang="zh-CN" dirty="0"/>
              <a:t>R</a:t>
            </a:r>
            <a:r>
              <a:rPr lang="zh-CN" altLang="en-US" dirty="0"/>
              <a:t>语言的使用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B215F-67C4-C541-2CA2-A12AE112E2F0}"/>
              </a:ext>
            </a:extLst>
          </p:cNvPr>
          <p:cNvSpPr/>
          <p:nvPr/>
        </p:nvSpPr>
        <p:spPr>
          <a:xfrm>
            <a:off x="5090603" y="5871600"/>
            <a:ext cx="2010791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1113">
              <a:lnSpc>
                <a:spcPct val="150000"/>
              </a:lnSpc>
            </a:pPr>
            <a:r>
              <a:rPr 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RStudio</a:t>
            </a: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各个模块</a:t>
            </a:r>
            <a:endParaRPr lang="en-CN" sz="1400" kern="1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1">
            <a:extLst>
              <a:ext uri="{FF2B5EF4-FFF2-40B4-BE49-F238E27FC236}">
                <a16:creationId xmlns:a16="http://schemas.microsoft.com/office/drawing/2014/main" id="{90371039-0906-1916-D837-8FE1AA01D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1241" y="986400"/>
            <a:ext cx="7549517" cy="488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83145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>
            <a:normAutofit/>
          </a:bodyPr>
          <a:lstStyle/>
          <a:p>
            <a:r>
              <a:rPr lang="zh-CN" altLang="en-US" dirty="0"/>
              <a:t>工具包（</a:t>
            </a:r>
            <a:r>
              <a:rPr lang="en-US" altLang="zh-CN" dirty="0"/>
              <a:t>R</a:t>
            </a:r>
            <a:r>
              <a:rPr lang="zh-CN" altLang="en-US" dirty="0"/>
              <a:t>包）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B215F-67C4-C541-2CA2-A12AE112E2F0}"/>
              </a:ext>
            </a:extLst>
          </p:cNvPr>
          <p:cNvSpPr/>
          <p:nvPr/>
        </p:nvSpPr>
        <p:spPr>
          <a:xfrm>
            <a:off x="8608806" y="2837879"/>
            <a:ext cx="2010791" cy="463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1113">
              <a:lnSpc>
                <a:spcPct val="150000"/>
              </a:lnSpc>
            </a:pPr>
            <a:r>
              <a:rPr 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RStudio</a:t>
            </a: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中的</a:t>
            </a:r>
            <a:r>
              <a:rPr 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包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9A27D2-2CA2-7672-51D6-3DF940E7B52C}"/>
              </a:ext>
            </a:extLst>
          </p:cNvPr>
          <p:cNvSpPr/>
          <p:nvPr/>
        </p:nvSpPr>
        <p:spPr>
          <a:xfrm>
            <a:off x="1095824" y="923289"/>
            <a:ext cx="10099714" cy="5444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所谓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包，就是一个把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函数、数据、预编译代码以一种定义完善的格式汇集在一起的集合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语言的工具包一般通过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CRAN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镜像进行安装 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包安装好后，需要载入才能调用它的函数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通过帮助文档，可以查看包内任一函数的使用方法。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28">
            <a:extLst>
              <a:ext uri="{FF2B5EF4-FFF2-40B4-BE49-F238E27FC236}">
                <a16:creationId xmlns:a16="http://schemas.microsoft.com/office/drawing/2014/main" id="{1B089D08-70CF-566A-049F-5DFB7D24D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59130" y="1546321"/>
            <a:ext cx="3873736" cy="30462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76744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pPr algn="r"/>
            <a:r>
              <a:rPr lang="zh-CN" altLang="en-US" dirty="0"/>
              <a:t>本章习题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4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380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本章习题</a:t>
            </a:r>
          </a:p>
        </p:txBody>
      </p:sp>
      <p:pic>
        <p:nvPicPr>
          <p:cNvPr id="5" name="Graphic 4" descr="Books">
            <a:extLst>
              <a:ext uri="{FF2B5EF4-FFF2-40B4-BE49-F238E27FC236}">
                <a16:creationId xmlns:a16="http://schemas.microsoft.com/office/drawing/2014/main" id="{E22B850C-5F7A-6343-B897-BBE3E6588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324" y="1339900"/>
            <a:ext cx="707000" cy="707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7CB59A-305A-EF49-AC99-D1E2951E6879}"/>
              </a:ext>
            </a:extLst>
          </p:cNvPr>
          <p:cNvSpPr/>
          <p:nvPr/>
        </p:nvSpPr>
        <p:spPr>
          <a:xfrm>
            <a:off x="1706947" y="1339900"/>
            <a:ext cx="9646852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请列举一个统计分析应用案例，具体包含以下内容：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）数据说明：这个应用的因变量及其研究价值；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）列举可能获得的自变量；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）通过统计建模如何实现数据价值，说明模型如何落地，如何产生价值。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下载最新版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语言软件，并尝试安装、启动和退出操作。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安装并载入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ggplot2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程序包。</a:t>
            </a:r>
          </a:p>
        </p:txBody>
      </p:sp>
    </p:spTree>
    <p:extLst>
      <p:ext uri="{BB962C8B-B14F-4D97-AF65-F5344CB8AC3E}">
        <p14:creationId xmlns:p14="http://schemas.microsoft.com/office/powerpoint/2010/main" val="982822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/>
          <a:lstStyle/>
          <a:p>
            <a:pPr algn="r"/>
            <a:r>
              <a:rPr lang="zh-CN" altLang="en-US" dirty="0"/>
              <a:t>章节与案例引入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1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421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37836" y="1629000"/>
            <a:ext cx="3600000" cy="360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9509" y="2828835"/>
            <a:ext cx="3236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97836" y="2828835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97836" y="4029164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436036" y="1743300"/>
            <a:ext cx="3403600" cy="34036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682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章节与案例引入</a:t>
            </a:r>
          </a:p>
        </p:txBody>
      </p:sp>
      <p:sp>
        <p:nvSpPr>
          <p:cNvPr id="10" name="六边形 9"/>
          <p:cNvSpPr>
            <a:spLocks noChangeAspect="1"/>
          </p:cNvSpPr>
          <p:nvPr/>
        </p:nvSpPr>
        <p:spPr>
          <a:xfrm rot="5400000">
            <a:off x="1033756" y="1743385"/>
            <a:ext cx="900000" cy="775863"/>
          </a:xfrm>
          <a:prstGeom prst="hexagon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15387" y="1681316"/>
            <a:ext cx="8890452" cy="2125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在正确理解业务问题的前提下，统计分析是帮助我们对数据进行描述、建模以及得出结论的有效技术手段；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统计分析由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了解业务问题、收集及清洗数据、数据描述及探索性分析、模型构建及解读、得出结论与建议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这几个核心步骤组成。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一般来说，我们从收入、成本、风险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个角度来思考统计分析带来的价值。</a:t>
            </a:r>
          </a:p>
        </p:txBody>
      </p:sp>
      <p:pic>
        <p:nvPicPr>
          <p:cNvPr id="6" name="Graphic 5" descr="Question mark">
            <a:extLst>
              <a:ext uri="{FF2B5EF4-FFF2-40B4-BE49-F238E27FC236}">
                <a16:creationId xmlns:a16="http://schemas.microsoft.com/office/drawing/2014/main" id="{4B48DA0F-BB7F-4447-A39F-0D0F0CE11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6163" y="1833725"/>
            <a:ext cx="595181" cy="595181"/>
          </a:xfrm>
          <a:prstGeom prst="rect">
            <a:avLst/>
          </a:prstGeom>
        </p:spPr>
      </p:pic>
      <p:sp>
        <p:nvSpPr>
          <p:cNvPr id="7" name="六边形 6">
            <a:extLst>
              <a:ext uri="{FF2B5EF4-FFF2-40B4-BE49-F238E27FC236}">
                <a16:creationId xmlns:a16="http://schemas.microsoft.com/office/drawing/2014/main" id="{70EAB32C-3C4A-80D0-EB9B-7C9C3844788C}"/>
              </a:ext>
            </a:extLst>
          </p:cNvPr>
          <p:cNvSpPr>
            <a:spLocks noChangeAspect="1"/>
          </p:cNvSpPr>
          <p:nvPr/>
        </p:nvSpPr>
        <p:spPr>
          <a:xfrm rot="5400000">
            <a:off x="1033755" y="4180861"/>
            <a:ext cx="900000" cy="775863"/>
          </a:xfrm>
          <a:prstGeom prst="hexagon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Graphic 8" descr="Question mark">
            <a:extLst>
              <a:ext uri="{FF2B5EF4-FFF2-40B4-BE49-F238E27FC236}">
                <a16:creationId xmlns:a16="http://schemas.microsoft.com/office/drawing/2014/main" id="{C979037B-9B67-24CC-008F-30EC7CAAAB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6161" y="4271201"/>
            <a:ext cx="595181" cy="595181"/>
          </a:xfrm>
          <a:prstGeom prst="rect">
            <a:avLst/>
          </a:prstGeom>
        </p:spPr>
      </p:pic>
      <p:sp>
        <p:nvSpPr>
          <p:cNvPr id="11" name="矩形 11">
            <a:extLst>
              <a:ext uri="{FF2B5EF4-FFF2-40B4-BE49-F238E27FC236}">
                <a16:creationId xmlns:a16="http://schemas.microsoft.com/office/drawing/2014/main" id="{F914BAE2-2360-B834-A40E-F26E3221A3B9}"/>
              </a:ext>
            </a:extLst>
          </p:cNvPr>
          <p:cNvSpPr/>
          <p:nvPr/>
        </p:nvSpPr>
        <p:spPr>
          <a:xfrm>
            <a:off x="2115387" y="4271191"/>
            <a:ext cx="9396675" cy="1987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本章以一个合租房数据集为例，介绍问题分析的背景及基本步骤。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关键问题：面对海量的房源，如何才能找到物美价廉的合租房呢？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通过统计建模，一方面，租客能了解目标房源的价格均值，并据此来判断待选房源的价格是否在合理的波动区间；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另一方面，租客还能了解可调节的租房需求对于房租具体有怎样的影响，从而做出理性的取舍。</a:t>
            </a:r>
          </a:p>
        </p:txBody>
      </p:sp>
    </p:spTree>
    <p:extLst>
      <p:ext uri="{BB962C8B-B14F-4D97-AF65-F5344CB8AC3E}">
        <p14:creationId xmlns:p14="http://schemas.microsoft.com/office/powerpoint/2010/main" val="923604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数据介绍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D7D4BE-FC78-044C-B149-70E9435E24FB}"/>
              </a:ext>
            </a:extLst>
          </p:cNvPr>
          <p:cNvSpPr/>
          <p:nvPr/>
        </p:nvSpPr>
        <p:spPr>
          <a:xfrm>
            <a:off x="8745418" y="2165002"/>
            <a:ext cx="3399695" cy="33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本章在某租房平台收集了一份北京的合租房数据集；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探究各种因素对于合租房房租的影响；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该数据提供了从蛋壳公寓平台上收集的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5149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条合租房数据，数据采集时间为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2019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月。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969EDA-B6CB-4DC9-15A5-D63D055C5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334756"/>
              </p:ext>
            </p:extLst>
          </p:nvPr>
        </p:nvGraphicFramePr>
        <p:xfrm>
          <a:off x="539261" y="1661941"/>
          <a:ext cx="8206157" cy="4373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5447">
                  <a:extLst>
                    <a:ext uri="{9D8B030D-6E8A-4147-A177-3AD203B41FA5}">
                      <a16:colId xmlns:a16="http://schemas.microsoft.com/office/drawing/2014/main" val="625745761"/>
                    </a:ext>
                  </a:extLst>
                </a:gridCol>
                <a:gridCol w="750277">
                  <a:extLst>
                    <a:ext uri="{9D8B030D-6E8A-4147-A177-3AD203B41FA5}">
                      <a16:colId xmlns:a16="http://schemas.microsoft.com/office/drawing/2014/main" val="2646401751"/>
                    </a:ext>
                  </a:extLst>
                </a:gridCol>
                <a:gridCol w="1596276">
                  <a:extLst>
                    <a:ext uri="{9D8B030D-6E8A-4147-A177-3AD203B41FA5}">
                      <a16:colId xmlns:a16="http://schemas.microsoft.com/office/drawing/2014/main" val="205589498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866786171"/>
                    </a:ext>
                  </a:extLst>
                </a:gridCol>
                <a:gridCol w="1884831">
                  <a:extLst>
                    <a:ext uri="{9D8B030D-6E8A-4147-A177-3AD203B41FA5}">
                      <a16:colId xmlns:a16="http://schemas.microsoft.com/office/drawing/2014/main" val="558412042"/>
                    </a:ext>
                  </a:extLst>
                </a:gridCol>
                <a:gridCol w="2145326">
                  <a:extLst>
                    <a:ext uri="{9D8B030D-6E8A-4147-A177-3AD203B41FA5}">
                      <a16:colId xmlns:a16="http://schemas.microsoft.com/office/drawing/2014/main" val="272963465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变量类型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变量名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详细说明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取值范围</a:t>
                      </a:r>
                      <a:endParaRPr lang="en-CN" sz="12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084563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因变量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rent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月租金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定量变量，单位：元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[1150, 6460]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4078193"/>
                  </a:ext>
                </a:extLst>
              </a:tr>
              <a:tr h="360000">
                <a:tc rowSpan="9"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自变量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eaVert"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内部结构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area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租赁房间面积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定量变量，单位：平方米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[5,30]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2961127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room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租赁房间类型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定性变量，</a:t>
                      </a:r>
                      <a:r>
                        <a:rPr lang="en-US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个水平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主卧、次卧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752230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bedroom</a:t>
                      </a:r>
                      <a:endParaRPr lang="en-CN" sz="12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卧室数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定量变量，单位：个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[2, 5]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943851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livingroom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厅数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定量变量，单位：个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[1,2]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996469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bathroom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卫生间数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定量变量，单位：个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[1,2]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659105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heating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供暖方式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定性变量，</a:t>
                      </a:r>
                      <a:r>
                        <a:rPr lang="en-US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个水平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集中供暖、自采暖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961265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外部条件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floor_grp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所在楼层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定性变量，</a:t>
                      </a:r>
                      <a:r>
                        <a:rPr lang="en-US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个水平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高楼层、中楼层、低楼层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1409066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subway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邻近地铁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定性变量，</a:t>
                      </a:r>
                      <a:r>
                        <a:rPr lang="en-US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个水平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是、否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8440622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region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所在城区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定性变量，</a:t>
                      </a:r>
                      <a:r>
                        <a:rPr lang="en-US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</a:t>
                      </a:r>
                      <a:r>
                        <a:rPr lang="zh-CN" sz="14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水平</a:t>
                      </a:r>
                      <a:endParaRPr lang="en-CN" sz="12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朝阳、海淀、东城、西城、昌平、大兴、通州、石景山、丰台、顺义、房山</a:t>
                      </a:r>
                      <a:endParaRPr lang="en-CN" sz="12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5847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479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本章难点</a:t>
            </a:r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5400000">
            <a:off x="1033228" y="1271763"/>
            <a:ext cx="900000" cy="775863"/>
          </a:xfrm>
          <a:prstGeom prst="hexagon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六边形 9"/>
          <p:cNvSpPr>
            <a:spLocks noChangeAspect="1"/>
          </p:cNvSpPr>
          <p:nvPr/>
        </p:nvSpPr>
        <p:spPr>
          <a:xfrm rot="5400000">
            <a:off x="1033226" y="2743479"/>
            <a:ext cx="900000" cy="775863"/>
          </a:xfrm>
          <a:prstGeom prst="hexagon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09589" y="1362103"/>
            <a:ext cx="8172822" cy="33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了解统计分析的意义、数据及数据价值、数据清洗与预处理、数据的描述与探索性分析、模型的构建与解读等基本内容的含义。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语言，熟悉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语言的功能及特色。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了解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RStudio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的基本功能模块。</a:t>
            </a:r>
          </a:p>
        </p:txBody>
      </p:sp>
      <p:pic>
        <p:nvPicPr>
          <p:cNvPr id="6" name="Graphic 5" descr="Question mark">
            <a:extLst>
              <a:ext uri="{FF2B5EF4-FFF2-40B4-BE49-F238E27FC236}">
                <a16:creationId xmlns:a16="http://schemas.microsoft.com/office/drawing/2014/main" id="{4B48DA0F-BB7F-4447-A39F-0D0F0CE11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633" y="2833819"/>
            <a:ext cx="595181" cy="595181"/>
          </a:xfrm>
          <a:prstGeom prst="rect">
            <a:avLst/>
          </a:prstGeom>
        </p:spPr>
      </p:pic>
      <p:pic>
        <p:nvPicPr>
          <p:cNvPr id="16" name="Graphic 15" descr="Question mark">
            <a:extLst>
              <a:ext uri="{FF2B5EF4-FFF2-40B4-BE49-F238E27FC236}">
                <a16:creationId xmlns:a16="http://schemas.microsoft.com/office/drawing/2014/main" id="{C02A9FE2-2F3D-C746-9574-BDD29C546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5634" y="1362103"/>
            <a:ext cx="595181" cy="595181"/>
          </a:xfrm>
          <a:prstGeom prst="rect">
            <a:avLst/>
          </a:prstGeom>
        </p:spPr>
      </p:pic>
      <p:sp>
        <p:nvSpPr>
          <p:cNvPr id="9" name="六边形 6">
            <a:extLst>
              <a:ext uri="{FF2B5EF4-FFF2-40B4-BE49-F238E27FC236}">
                <a16:creationId xmlns:a16="http://schemas.microsoft.com/office/drawing/2014/main" id="{17CA94AA-2A2A-7D8F-B1BC-9CCB51065BE1}"/>
              </a:ext>
            </a:extLst>
          </p:cNvPr>
          <p:cNvSpPr>
            <a:spLocks noChangeAspect="1"/>
          </p:cNvSpPr>
          <p:nvPr/>
        </p:nvSpPr>
        <p:spPr>
          <a:xfrm rot="5400000">
            <a:off x="1033227" y="4225647"/>
            <a:ext cx="900000" cy="775863"/>
          </a:xfrm>
          <a:prstGeom prst="hexagon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Graphic 10" descr="Question mark">
            <a:extLst>
              <a:ext uri="{FF2B5EF4-FFF2-40B4-BE49-F238E27FC236}">
                <a16:creationId xmlns:a16="http://schemas.microsoft.com/office/drawing/2014/main" id="{D9FAA4CB-72FF-B65B-22DD-E804320EF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5633" y="4315987"/>
            <a:ext cx="595181" cy="59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77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pPr algn="r"/>
            <a:r>
              <a:rPr lang="zh-CN" altLang="en-US" dirty="0"/>
              <a:t>统计分析简介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2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739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>
            <a:normAutofit/>
          </a:bodyPr>
          <a:lstStyle/>
          <a:p>
            <a:r>
              <a:rPr lang="zh-CN" altLang="en-US" dirty="0"/>
              <a:t>数据清洗与预处理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8DFD2A-CC7D-7C48-9969-9C826CB222B4}"/>
              </a:ext>
            </a:extLst>
          </p:cNvPr>
          <p:cNvSpPr/>
          <p:nvPr/>
        </p:nvSpPr>
        <p:spPr>
          <a:xfrm>
            <a:off x="761594" y="1106130"/>
            <a:ext cx="10592206" cy="221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在实际数据分析的过程中，我们拿到的原始数据，往往存在缺失值、重复值、异常值或者错误值；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第二行的租金数据缺失，这属于缺失值，若缺失值数量不多，可以将其删除；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第三行的厅数为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，不符合厅数的取值范围，属于异常值，可以将厅数替换为数据集厅数的平均值；</a:t>
            </a:r>
          </a:p>
        </p:txBody>
      </p:sp>
      <p:pic>
        <p:nvPicPr>
          <p:cNvPr id="4" name="图片 8">
            <a:extLst>
              <a:ext uri="{FF2B5EF4-FFF2-40B4-BE49-F238E27FC236}">
                <a16:creationId xmlns:a16="http://schemas.microsoft.com/office/drawing/2014/main" id="{DC634BB9-71E5-89E0-4F91-8EADAC4BE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004" y="3538636"/>
            <a:ext cx="8741385" cy="119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50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>
            <a:normAutofit/>
          </a:bodyPr>
          <a:lstStyle/>
          <a:p>
            <a:r>
              <a:rPr lang="zh-CN" altLang="en-US" dirty="0"/>
              <a:t>数据描述及探索性分析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8DFD2A-CC7D-7C48-9969-9C826CB222B4}"/>
              </a:ext>
            </a:extLst>
          </p:cNvPr>
          <p:cNvSpPr/>
          <p:nvPr/>
        </p:nvSpPr>
        <p:spPr>
          <a:xfrm>
            <a:off x="761594" y="1106130"/>
            <a:ext cx="10592206" cy="1884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描述分析的目的是帮助我们了解数据特征，通过可视化分析等手段展示变量之间的关系。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在进行探索性分析时，描述分析是观察数据、发现问题、识别异常与规律的有利武器。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统计分析最常用的图表类型为直方图、柱状图、箱线图、散点图、折线图和饼图。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举例：对因变量（月租金）的分布形态进行描述 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7">
            <a:extLst>
              <a:ext uri="{FF2B5EF4-FFF2-40B4-BE49-F238E27FC236}">
                <a16:creationId xmlns:a16="http://schemas.microsoft.com/office/drawing/2014/main" id="{AAD34D98-9116-2201-184F-5A0AB43D37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94" y="3361508"/>
            <a:ext cx="4267606" cy="30481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EF677B-3EC4-978C-7A03-535DA5956F6E}"/>
              </a:ext>
            </a:extLst>
          </p:cNvPr>
          <p:cNvSpPr/>
          <p:nvPr/>
        </p:nvSpPr>
        <p:spPr>
          <a:xfrm>
            <a:off x="5257799" y="4104970"/>
            <a:ext cx="6096000" cy="8744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合租房租金呈右偏分布，约有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80%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的房间租金在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3390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元以下，少量房间租金在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5000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元以上。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65406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>
            <a:normAutofit/>
          </a:bodyPr>
          <a:lstStyle/>
          <a:p>
            <a:r>
              <a:rPr lang="zh-CN" altLang="en-US" dirty="0"/>
              <a:t>模型构建及解读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8DFD2A-CC7D-7C48-9969-9C826CB222B4}"/>
              </a:ext>
            </a:extLst>
          </p:cNvPr>
          <p:cNvSpPr/>
          <p:nvPr/>
        </p:nvSpPr>
        <p:spPr>
          <a:xfrm>
            <a:off x="761594" y="1106130"/>
            <a:ext cx="10592206" cy="96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描述分析可以描述数据分布的形态、变化趋势、相关性特征。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但是仅从描述分析还不足以建立变量之间明确的量化关系；</a:t>
            </a:r>
          </a:p>
        </p:txBody>
      </p:sp>
      <p:sp>
        <p:nvSpPr>
          <p:cNvPr id="6" name="矩形 10">
            <a:extLst>
              <a:ext uri="{FF2B5EF4-FFF2-40B4-BE49-F238E27FC236}">
                <a16:creationId xmlns:a16="http://schemas.microsoft.com/office/drawing/2014/main" id="{D4D2D8EA-7695-2D79-A8FA-9663D3B20ADE}"/>
              </a:ext>
            </a:extLst>
          </p:cNvPr>
          <p:cNvSpPr/>
          <p:nvPr/>
        </p:nvSpPr>
        <p:spPr>
          <a:xfrm>
            <a:off x="1095824" y="2340030"/>
            <a:ext cx="1498520" cy="510576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C87445-A40F-15AE-CC7A-B70C10DBB677}"/>
              </a:ext>
            </a:extLst>
          </p:cNvPr>
          <p:cNvSpPr/>
          <p:nvPr/>
        </p:nvSpPr>
        <p:spPr>
          <a:xfrm>
            <a:off x="1095824" y="2395263"/>
            <a:ext cx="1544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无监督学习 </a:t>
            </a:r>
            <a:endParaRPr lang="en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F96E1-4C45-A2AE-BC1E-8A7952805F20}"/>
              </a:ext>
            </a:extLst>
          </p:cNvPr>
          <p:cNvSpPr/>
          <p:nvPr/>
        </p:nvSpPr>
        <p:spPr>
          <a:xfrm>
            <a:off x="761594" y="2991796"/>
            <a:ext cx="10293268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无监督学习没有明确的因变量，一般根据业务目标对数据进行探索性分析（例如：聚类分析）。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9" name="矩形 10">
            <a:extLst>
              <a:ext uri="{FF2B5EF4-FFF2-40B4-BE49-F238E27FC236}">
                <a16:creationId xmlns:a16="http://schemas.microsoft.com/office/drawing/2014/main" id="{B1180B96-A30E-334E-930F-56D57FE6D8CC}"/>
              </a:ext>
            </a:extLst>
          </p:cNvPr>
          <p:cNvSpPr/>
          <p:nvPr/>
        </p:nvSpPr>
        <p:spPr>
          <a:xfrm>
            <a:off x="1095824" y="3649538"/>
            <a:ext cx="1498520" cy="510576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2997BA-C38B-9F06-F025-7AD5BE788CD2}"/>
              </a:ext>
            </a:extLst>
          </p:cNvPr>
          <p:cNvSpPr/>
          <p:nvPr/>
        </p:nvSpPr>
        <p:spPr>
          <a:xfrm>
            <a:off x="1095824" y="3704771"/>
            <a:ext cx="1544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有监督学习 </a:t>
            </a:r>
            <a:endParaRPr lang="en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5E17F5-49C1-2EFE-4128-7158D1A44543}"/>
              </a:ext>
            </a:extLst>
          </p:cNvPr>
          <p:cNvSpPr/>
          <p:nvPr/>
        </p:nvSpPr>
        <p:spPr>
          <a:xfrm>
            <a:off x="761594" y="4414181"/>
            <a:ext cx="10293268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有监督学习根据因变量数据类型的不同，可以划归到不同的模型，如线性回归模型（因变量为连续变量）、逻辑回归模型（因变量为分类变量）等。</a:t>
            </a:r>
          </a:p>
        </p:txBody>
      </p:sp>
    </p:spTree>
    <p:extLst>
      <p:ext uri="{BB962C8B-B14F-4D97-AF65-F5344CB8AC3E}">
        <p14:creationId xmlns:p14="http://schemas.microsoft.com/office/powerpoint/2010/main" val="1774584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3122</TotalTime>
  <Words>1402</Words>
  <Application>Microsoft Macintosh PowerPoint</Application>
  <PresentationFormat>Widescreen</PresentationFormat>
  <Paragraphs>139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Microsoft YaHei</vt:lpstr>
      <vt:lpstr>Microsoft YaHei</vt:lpstr>
      <vt:lpstr>Arial</vt:lpstr>
      <vt:lpstr>Calibri</vt:lpstr>
      <vt:lpstr>Office 主题</vt:lpstr>
      <vt:lpstr>统计分析与R语言</vt:lpstr>
      <vt:lpstr>章节与案例引入</vt:lpstr>
      <vt:lpstr>章节与案例引入</vt:lpstr>
      <vt:lpstr>数据介绍</vt:lpstr>
      <vt:lpstr>本章难点</vt:lpstr>
      <vt:lpstr>统计分析简介</vt:lpstr>
      <vt:lpstr>数据清洗与预处理</vt:lpstr>
      <vt:lpstr>数据描述及探索性分析</vt:lpstr>
      <vt:lpstr>模型构建及解读</vt:lpstr>
      <vt:lpstr>对建立合租房数据回归模型</vt:lpstr>
      <vt:lpstr>R语言简介</vt:lpstr>
      <vt:lpstr>使用R语言的好处</vt:lpstr>
      <vt:lpstr>使用R语言的好处</vt:lpstr>
      <vt:lpstr>R的下载与安装</vt:lpstr>
      <vt:lpstr>R语言的使用</vt:lpstr>
      <vt:lpstr>R语言的使用</vt:lpstr>
      <vt:lpstr>工具包（R包）</vt:lpstr>
      <vt:lpstr>本章习题</vt:lpstr>
      <vt:lpstr>本章习题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Microsoft Office User</cp:lastModifiedBy>
  <cp:revision>183</cp:revision>
  <dcterms:created xsi:type="dcterms:W3CDTF">2014-04-01T11:22:20Z</dcterms:created>
  <dcterms:modified xsi:type="dcterms:W3CDTF">2022-07-08T04:13:56Z</dcterms:modified>
</cp:coreProperties>
</file>